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47548800" cy="32918400"/>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A5"/>
    <a:srgbClr val="FFFFFF"/>
    <a:srgbClr val="99CCFF"/>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2787"/>
    <p:restoredTop sz="90929"/>
  </p:normalViewPr>
  <p:slideViewPr>
    <p:cSldViewPr>
      <p:cViewPr>
        <p:scale>
          <a:sx n="68" d="100"/>
          <a:sy n="68" d="100"/>
        </p:scale>
        <p:origin x="-88" y="9688"/>
      </p:cViewPr>
      <p:guideLst>
        <p:guide orient="horz" pos="10368"/>
        <p:guide orient="horz" pos="-1152"/>
        <p:guide orient="horz" pos="21888"/>
        <p:guide orient="horz" pos="576"/>
        <p:guide orient="horz" pos="20160"/>
        <p:guide pos="576"/>
        <p:guide pos="9360"/>
        <p:guide pos="29376"/>
        <p:guide pos="21312"/>
        <p:guide pos="10224"/>
        <p:guide pos="20448"/>
        <p:guide pos="149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5525" y="10226675"/>
            <a:ext cx="40417750"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7132638" y="18653125"/>
            <a:ext cx="3328352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78075" y="1317625"/>
            <a:ext cx="4279265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378075" y="7680325"/>
            <a:ext cx="42792650"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472563" y="1317625"/>
            <a:ext cx="10698162"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78075" y="1317625"/>
            <a:ext cx="31942088"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8075" y="1317625"/>
            <a:ext cx="427926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378075" y="7680325"/>
            <a:ext cx="42792650"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25" y="21153438"/>
            <a:ext cx="40416163"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756025" y="13952538"/>
            <a:ext cx="40416163"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78075" y="1317625"/>
            <a:ext cx="427926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378075" y="7680325"/>
            <a:ext cx="2132012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850600" y="7680325"/>
            <a:ext cx="2132012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78075" y="1317625"/>
            <a:ext cx="4279265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378075" y="7369175"/>
            <a:ext cx="21008975"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78075" y="10439400"/>
            <a:ext cx="21008975"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4153813" y="7369175"/>
            <a:ext cx="21016912"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4153813" y="10439400"/>
            <a:ext cx="21016912"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78075" y="1317625"/>
            <a:ext cx="42792650" cy="5486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8075" y="1311275"/>
            <a:ext cx="15643225"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8589625" y="1311275"/>
            <a:ext cx="265811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378075" y="6888163"/>
            <a:ext cx="15643225"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20213" y="23042563"/>
            <a:ext cx="28528962"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320213" y="2941638"/>
            <a:ext cx="28528962"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320213" y="25763538"/>
            <a:ext cx="28528962"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ea typeface="ヒラギノ角ゴ Pro W3" charset="-128"/>
        </a:defRPr>
      </a:lvl2pPr>
      <a:lvl3pPr algn="ctr" defTabSz="4389438" rtl="0" fontAlgn="base">
        <a:spcBef>
          <a:spcPct val="0"/>
        </a:spcBef>
        <a:spcAft>
          <a:spcPct val="0"/>
        </a:spcAft>
        <a:defRPr sz="21100">
          <a:solidFill>
            <a:schemeClr val="tx2"/>
          </a:solidFill>
          <a:latin typeface="Arial" charset="0"/>
          <a:ea typeface="ヒラギノ角ゴ Pro W3" charset="-128"/>
        </a:defRPr>
      </a:lvl3pPr>
      <a:lvl4pPr algn="ctr" defTabSz="4389438" rtl="0" fontAlgn="base">
        <a:spcBef>
          <a:spcPct val="0"/>
        </a:spcBef>
        <a:spcAft>
          <a:spcPct val="0"/>
        </a:spcAft>
        <a:defRPr sz="21100">
          <a:solidFill>
            <a:schemeClr val="tx2"/>
          </a:solidFill>
          <a:latin typeface="Arial" charset="0"/>
          <a:ea typeface="ヒラギノ角ゴ Pro W3" charset="-128"/>
        </a:defRPr>
      </a:lvl4pPr>
      <a:lvl5pPr algn="ctr" defTabSz="4389438" rtl="0" fontAlgn="base">
        <a:spcBef>
          <a:spcPct val="0"/>
        </a:spcBef>
        <a:spcAft>
          <a:spcPct val="0"/>
        </a:spcAft>
        <a:defRPr sz="21100">
          <a:solidFill>
            <a:schemeClr val="tx2"/>
          </a:solidFill>
          <a:latin typeface="Arial" charset="0"/>
          <a:ea typeface="ヒラギノ角ゴ Pro W3" charset="-128"/>
        </a:defRPr>
      </a:lvl5pPr>
      <a:lvl6pPr marL="457200" algn="ctr" defTabSz="4389438" rtl="0" fontAlgn="base">
        <a:spcBef>
          <a:spcPct val="0"/>
        </a:spcBef>
        <a:spcAft>
          <a:spcPct val="0"/>
        </a:spcAft>
        <a:defRPr sz="21100">
          <a:solidFill>
            <a:schemeClr val="tx2"/>
          </a:solidFill>
          <a:latin typeface="Arial" charset="0"/>
          <a:ea typeface="ヒラギノ角ゴ Pro W3" charset="-128"/>
        </a:defRPr>
      </a:lvl6pPr>
      <a:lvl7pPr marL="914400" algn="ctr" defTabSz="4389438" rtl="0" fontAlgn="base">
        <a:spcBef>
          <a:spcPct val="0"/>
        </a:spcBef>
        <a:spcAft>
          <a:spcPct val="0"/>
        </a:spcAft>
        <a:defRPr sz="21100">
          <a:solidFill>
            <a:schemeClr val="tx2"/>
          </a:solidFill>
          <a:latin typeface="Arial" charset="0"/>
          <a:ea typeface="ヒラギノ角ゴ Pro W3" charset="-128"/>
        </a:defRPr>
      </a:lvl7pPr>
      <a:lvl8pPr marL="1371600" algn="ctr" defTabSz="4389438" rtl="0" fontAlgn="base">
        <a:spcBef>
          <a:spcPct val="0"/>
        </a:spcBef>
        <a:spcAft>
          <a:spcPct val="0"/>
        </a:spcAft>
        <a:defRPr sz="21100">
          <a:solidFill>
            <a:schemeClr val="tx2"/>
          </a:solidFill>
          <a:latin typeface="Arial" charset="0"/>
          <a:ea typeface="ヒラギノ角ゴ Pro W3" charset="-128"/>
        </a:defRPr>
      </a:lvl8pPr>
      <a:lvl9pPr marL="1828800" algn="ctr" defTabSz="4389438" rtl="0" fontAlgn="base">
        <a:spcBef>
          <a:spcPct val="0"/>
        </a:spcBef>
        <a:spcAft>
          <a:spcPct val="0"/>
        </a:spcAft>
        <a:defRPr sz="21100">
          <a:solidFill>
            <a:schemeClr val="tx2"/>
          </a:solidFill>
          <a:latin typeface="Arial" charset="0"/>
          <a:ea typeface="ヒラギノ角ゴ Pro W3" charset="-128"/>
        </a:defRPr>
      </a:lvl9pPr>
    </p:titleStyle>
    <p:bodyStyle>
      <a:lvl1pPr marL="1646238" indent="-1646238" algn="l" defTabSz="4389438" rtl="0" fontAlgn="base">
        <a:spcBef>
          <a:spcPct val="20000"/>
        </a:spcBef>
        <a:spcAft>
          <a:spcPct val="0"/>
        </a:spcAft>
        <a:buChar char="•"/>
        <a:defRPr sz="15300">
          <a:solidFill>
            <a:schemeClr val="tx1"/>
          </a:solidFill>
          <a:latin typeface="+mn-lt"/>
          <a:ea typeface="+mn-ea"/>
          <a:cs typeface="+mn-cs"/>
        </a:defRPr>
      </a:lvl1pPr>
      <a:lvl2pPr marL="3565525" indent="-1370013" algn="l" defTabSz="4389438" rtl="0" fontAlgn="base">
        <a:spcBef>
          <a:spcPct val="20000"/>
        </a:spcBef>
        <a:spcAft>
          <a:spcPct val="0"/>
        </a:spcAft>
        <a:buChar char="–"/>
        <a:defRPr sz="13500">
          <a:solidFill>
            <a:schemeClr val="tx1"/>
          </a:solidFill>
          <a:latin typeface="+mn-lt"/>
          <a:ea typeface="+mn-ea"/>
        </a:defRPr>
      </a:lvl2pPr>
      <a:lvl3pPr marL="5486400" indent="-1096963" algn="l" defTabSz="4389438" rtl="0" fontAlgn="base">
        <a:spcBef>
          <a:spcPct val="20000"/>
        </a:spcBef>
        <a:spcAft>
          <a:spcPct val="0"/>
        </a:spcAft>
        <a:buChar char="•"/>
        <a:defRPr sz="11500">
          <a:solidFill>
            <a:schemeClr val="tx1"/>
          </a:solidFill>
          <a:latin typeface="+mn-lt"/>
          <a:ea typeface="+mn-ea"/>
        </a:defRPr>
      </a:lvl3pPr>
      <a:lvl4pPr marL="7680325" indent="-1096963" algn="l" defTabSz="4389438" rtl="0" fontAlgn="base">
        <a:spcBef>
          <a:spcPct val="20000"/>
        </a:spcBef>
        <a:spcAft>
          <a:spcPct val="0"/>
        </a:spcAft>
        <a:buChar char="–"/>
        <a:defRPr sz="9600">
          <a:solidFill>
            <a:schemeClr val="tx1"/>
          </a:solidFill>
          <a:latin typeface="+mn-lt"/>
          <a:ea typeface="+mn-ea"/>
        </a:defRPr>
      </a:lvl4pPr>
      <a:lvl5pPr marL="9875838" indent="-1098550" algn="l" defTabSz="4389438" rtl="0" fontAlgn="base">
        <a:spcBef>
          <a:spcPct val="20000"/>
        </a:spcBef>
        <a:spcAft>
          <a:spcPct val="0"/>
        </a:spcAft>
        <a:buChar char="»"/>
        <a:defRPr sz="9600">
          <a:solidFill>
            <a:schemeClr val="tx1"/>
          </a:solidFill>
          <a:latin typeface="+mn-lt"/>
          <a:ea typeface="+mn-ea"/>
        </a:defRPr>
      </a:lvl5pPr>
      <a:lvl6pPr marL="10333038" indent="-1098550" algn="l" defTabSz="4389438" rtl="0" fontAlgn="base">
        <a:spcBef>
          <a:spcPct val="20000"/>
        </a:spcBef>
        <a:spcAft>
          <a:spcPct val="0"/>
        </a:spcAft>
        <a:buChar char="»"/>
        <a:defRPr sz="9600">
          <a:solidFill>
            <a:schemeClr val="tx1"/>
          </a:solidFill>
          <a:latin typeface="+mn-lt"/>
          <a:ea typeface="+mn-ea"/>
        </a:defRPr>
      </a:lvl6pPr>
      <a:lvl7pPr marL="10790238" indent="-1098550" algn="l" defTabSz="4389438" rtl="0" fontAlgn="base">
        <a:spcBef>
          <a:spcPct val="20000"/>
        </a:spcBef>
        <a:spcAft>
          <a:spcPct val="0"/>
        </a:spcAft>
        <a:buChar char="»"/>
        <a:defRPr sz="9600">
          <a:solidFill>
            <a:schemeClr val="tx1"/>
          </a:solidFill>
          <a:latin typeface="+mn-lt"/>
          <a:ea typeface="+mn-ea"/>
        </a:defRPr>
      </a:lvl7pPr>
      <a:lvl8pPr marL="11247438" indent="-1098550" algn="l" defTabSz="4389438" rtl="0" fontAlgn="base">
        <a:spcBef>
          <a:spcPct val="20000"/>
        </a:spcBef>
        <a:spcAft>
          <a:spcPct val="0"/>
        </a:spcAft>
        <a:buChar char="»"/>
        <a:defRPr sz="9600">
          <a:solidFill>
            <a:schemeClr val="tx1"/>
          </a:solidFill>
          <a:latin typeface="+mn-lt"/>
          <a:ea typeface="+mn-ea"/>
        </a:defRPr>
      </a:lvl8pPr>
      <a:lvl9pPr marL="11704638" indent="-1098550" algn="l" defTabSz="4389438" rtl="0" fontAlgn="base">
        <a:spcBef>
          <a:spcPct val="20000"/>
        </a:spcBef>
        <a:spcAft>
          <a:spcPct val="0"/>
        </a:spcAft>
        <a:buChar char="»"/>
        <a:defRPr sz="9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auto">
          <a:xfrm>
            <a:off x="32080200" y="27584400"/>
            <a:ext cx="15087600" cy="4724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6000" dirty="0" smtClean="0"/>
              <a:t> </a:t>
            </a:r>
            <a:endParaRPr kumimoji="0" lang="en-US" sz="6000" b="0" i="0" u="none" strike="noStrike" cap="none" normalizeH="0" dirty="0" smtClean="0">
              <a:ln>
                <a:noFill/>
              </a:ln>
              <a:solidFill>
                <a:schemeClr val="tx1"/>
              </a:solidFill>
              <a:effectLst/>
            </a:endParaRPr>
          </a:p>
        </p:txBody>
      </p:sp>
      <p:sp>
        <p:nvSpPr>
          <p:cNvPr id="2054" name="Rectangle 6"/>
          <p:cNvSpPr>
            <a:spLocks noChangeArrowheads="1"/>
          </p:cNvSpPr>
          <p:nvPr/>
        </p:nvSpPr>
        <p:spPr bwMode="auto">
          <a:xfrm>
            <a:off x="-12986" y="28248"/>
            <a:ext cx="47561786" cy="6143951"/>
          </a:xfrm>
          <a:prstGeom prst="rect">
            <a:avLst/>
          </a:prstGeom>
          <a:solidFill>
            <a:srgbClr val="0021A5"/>
          </a:solidFill>
          <a:ln w="9525">
            <a:noFill/>
            <a:miter lim="800000"/>
            <a:headEnd/>
            <a:tailEnd/>
          </a:ln>
        </p:spPr>
        <p:txBody>
          <a:bodyPr wrap="none" anchor="ctr"/>
          <a:lstStyle/>
          <a:p>
            <a:endParaRPr lang="en-US" dirty="0"/>
          </a:p>
        </p:txBody>
      </p:sp>
      <p:sp>
        <p:nvSpPr>
          <p:cNvPr id="2053" name="Text Box 5"/>
          <p:cNvSpPr txBox="1">
            <a:spLocks noChangeArrowheads="1"/>
          </p:cNvSpPr>
          <p:nvPr/>
        </p:nvSpPr>
        <p:spPr bwMode="auto">
          <a:xfrm>
            <a:off x="8839200" y="381000"/>
            <a:ext cx="37033200" cy="3772458"/>
          </a:xfrm>
          <a:prstGeom prst="rect">
            <a:avLst/>
          </a:prstGeom>
          <a:noFill/>
          <a:ln w="9525">
            <a:noFill/>
            <a:miter lim="800000"/>
            <a:headEnd/>
            <a:tailEnd/>
          </a:ln>
        </p:spPr>
        <p:txBody>
          <a:bodyPr wrap="square" lIns="78373" tIns="39187" rIns="78373" bIns="39187">
            <a:spAutoFit/>
          </a:bodyPr>
          <a:lstStyle/>
          <a:p>
            <a:pPr algn="ctr" defTabSz="784225">
              <a:spcBef>
                <a:spcPts val="0"/>
              </a:spcBef>
            </a:pPr>
            <a:r>
              <a:rPr lang="en-US" sz="12000" dirty="0" smtClean="0">
                <a:solidFill>
                  <a:srgbClr val="FFFFFF"/>
                </a:solidFill>
                <a:latin typeface="KG Neatly Printed"/>
                <a:cs typeface="KG Neatly Printed"/>
              </a:rPr>
              <a:t>Teaching Reading Comprehension Strategies with </a:t>
            </a:r>
          </a:p>
          <a:p>
            <a:pPr algn="ctr" defTabSz="784225">
              <a:spcBef>
                <a:spcPts val="0"/>
              </a:spcBef>
            </a:pPr>
            <a:r>
              <a:rPr lang="en-US" sz="12000" dirty="0" smtClean="0">
                <a:solidFill>
                  <a:srgbClr val="FFFFFF"/>
                </a:solidFill>
                <a:latin typeface="KG Neatly Printed"/>
                <a:cs typeface="KG Neatly Printed"/>
              </a:rPr>
              <a:t>Children with Language Impairments</a:t>
            </a:r>
            <a:endParaRPr lang="en-US" sz="12000" dirty="0">
              <a:solidFill>
                <a:srgbClr val="FFFFFF"/>
              </a:solidFill>
              <a:latin typeface="KG Neatly Printed"/>
              <a:cs typeface="KG Neatly Printed"/>
            </a:endParaRPr>
          </a:p>
        </p:txBody>
      </p:sp>
      <p:grpSp>
        <p:nvGrpSpPr>
          <p:cNvPr id="2064" name="Group 16"/>
          <p:cNvGrpSpPr>
            <a:grpSpLocks/>
          </p:cNvGrpSpPr>
          <p:nvPr/>
        </p:nvGrpSpPr>
        <p:grpSpPr bwMode="auto">
          <a:xfrm>
            <a:off x="533400" y="6400800"/>
            <a:ext cx="14316075" cy="1991105"/>
            <a:chOff x="576" y="3384"/>
            <a:chExt cx="6336" cy="768"/>
          </a:xfrm>
          <a:solidFill>
            <a:srgbClr val="0021A5"/>
          </a:solidFill>
        </p:grpSpPr>
        <p:sp>
          <p:nvSpPr>
            <p:cNvPr id="2052" name="Rectangle 4"/>
            <p:cNvSpPr>
              <a:spLocks noChangeArrowheads="1"/>
            </p:cNvSpPr>
            <p:nvPr/>
          </p:nvSpPr>
          <p:spPr bwMode="auto">
            <a:xfrm>
              <a:off x="576" y="3384"/>
              <a:ext cx="6336" cy="768"/>
            </a:xfrm>
            <a:prstGeom prst="rect">
              <a:avLst/>
            </a:prstGeom>
            <a:grpFill/>
            <a:ln w="9525">
              <a:noFill/>
              <a:miter lim="800000"/>
              <a:headEnd/>
              <a:tailEnd/>
            </a:ln>
          </p:spPr>
          <p:txBody>
            <a:bodyPr lIns="78373" tIns="39187" rIns="78373" bIns="39187">
              <a:spAutoFit/>
            </a:bodyPr>
            <a:lstStyle/>
            <a:p>
              <a:endParaRPr lang="en-US"/>
            </a:p>
          </p:txBody>
        </p:sp>
        <p:sp>
          <p:nvSpPr>
            <p:cNvPr id="2056" name="Text Box 8"/>
            <p:cNvSpPr txBox="1">
              <a:spLocks noChangeArrowheads="1"/>
            </p:cNvSpPr>
            <p:nvPr/>
          </p:nvSpPr>
          <p:spPr bwMode="auto">
            <a:xfrm>
              <a:off x="1364" y="3413"/>
              <a:ext cx="4608" cy="624"/>
            </a:xfrm>
            <a:prstGeom prst="rect">
              <a:avLst/>
            </a:prstGeom>
            <a:grpFill/>
            <a:ln w="9525">
              <a:noFill/>
              <a:miter lim="800000"/>
              <a:headEnd/>
              <a:tailEnd/>
            </a:ln>
          </p:spPr>
          <p:txBody>
            <a:bodyPr wrap="square" lIns="78373" tIns="39187" rIns="78373" bIns="39187">
              <a:spAutoFit/>
            </a:bodyPr>
            <a:lstStyle/>
            <a:p>
              <a:pPr algn="ctr" defTabSz="784225">
                <a:spcBef>
                  <a:spcPct val="50000"/>
                </a:spcBef>
              </a:pPr>
              <a:r>
                <a:rPr lang="en-US" sz="10000" dirty="0" smtClean="0">
                  <a:solidFill>
                    <a:schemeClr val="bg1"/>
                  </a:solidFill>
                  <a:latin typeface="KG Neatly Printed"/>
                  <a:cs typeface="KG Neatly Printed"/>
                </a:rPr>
                <a:t>Abstract</a:t>
              </a:r>
              <a:endParaRPr lang="en-US" sz="10000" dirty="0">
                <a:solidFill>
                  <a:schemeClr val="bg1"/>
                </a:solidFill>
                <a:latin typeface="KG Neatly Printed"/>
                <a:cs typeface="KG Neatly Printed"/>
              </a:endParaRPr>
            </a:p>
          </p:txBody>
        </p:sp>
      </p:grpSp>
      <p:sp>
        <p:nvSpPr>
          <p:cNvPr id="2059" name="Text Box 11"/>
          <p:cNvSpPr txBox="1">
            <a:spLocks noChangeArrowheads="1"/>
          </p:cNvSpPr>
          <p:nvPr/>
        </p:nvSpPr>
        <p:spPr bwMode="auto">
          <a:xfrm>
            <a:off x="8534400" y="4187823"/>
            <a:ext cx="37261800" cy="1679577"/>
          </a:xfrm>
          <a:prstGeom prst="rect">
            <a:avLst/>
          </a:prstGeom>
          <a:noFill/>
          <a:ln w="9525">
            <a:noFill/>
            <a:miter lim="800000"/>
            <a:headEnd/>
            <a:tailEnd/>
          </a:ln>
        </p:spPr>
        <p:txBody>
          <a:bodyPr wrap="square" lIns="78373" tIns="39187" rIns="78373" bIns="39187">
            <a:spAutoFit/>
          </a:bodyPr>
          <a:lstStyle/>
          <a:p>
            <a:pPr algn="ctr" defTabSz="784225">
              <a:spcBef>
                <a:spcPts val="0"/>
              </a:spcBef>
            </a:pPr>
            <a:r>
              <a:rPr lang="en-US" sz="5200" dirty="0" smtClean="0">
                <a:solidFill>
                  <a:srgbClr val="FFFFFF"/>
                </a:solidFill>
                <a:latin typeface="KG Neatly Printed"/>
                <a:cs typeface="KG Neatly Printed"/>
              </a:rPr>
              <a:t>Morgan Phillips</a:t>
            </a:r>
          </a:p>
          <a:p>
            <a:pPr algn="ctr" defTabSz="784225">
              <a:spcBef>
                <a:spcPts val="0"/>
              </a:spcBef>
            </a:pPr>
            <a:r>
              <a:rPr lang="en-US" sz="5200" dirty="0" err="1" smtClean="0">
                <a:solidFill>
                  <a:srgbClr val="FFFFFF"/>
                </a:solidFill>
                <a:latin typeface="KG Neatly Printed"/>
                <a:cs typeface="KG Neatly Printed"/>
              </a:rPr>
              <a:t>morganphillips@ufl.edu</a:t>
            </a:r>
            <a:endParaRPr lang="en-US" sz="5200" dirty="0">
              <a:solidFill>
                <a:srgbClr val="FFFFFF"/>
              </a:solidFill>
              <a:latin typeface="KG Neatly Printed"/>
              <a:cs typeface="KG Neatly Printed"/>
            </a:endParaRPr>
          </a:p>
        </p:txBody>
      </p:sp>
      <p:grpSp>
        <p:nvGrpSpPr>
          <p:cNvPr id="2065" name="Group 17"/>
          <p:cNvGrpSpPr>
            <a:grpSpLocks/>
          </p:cNvGrpSpPr>
          <p:nvPr/>
        </p:nvGrpSpPr>
        <p:grpSpPr bwMode="auto">
          <a:xfrm>
            <a:off x="32232600" y="6400800"/>
            <a:ext cx="14859000" cy="2133600"/>
            <a:chOff x="576" y="3504"/>
            <a:chExt cx="6336" cy="768"/>
          </a:xfrm>
          <a:solidFill>
            <a:srgbClr val="0021A5"/>
          </a:solidFill>
        </p:grpSpPr>
        <p:sp>
          <p:nvSpPr>
            <p:cNvPr id="2066" name="Rectangle 18"/>
            <p:cNvSpPr>
              <a:spLocks noChangeArrowheads="1"/>
            </p:cNvSpPr>
            <p:nvPr/>
          </p:nvSpPr>
          <p:spPr bwMode="auto">
            <a:xfrm>
              <a:off x="576" y="3504"/>
              <a:ext cx="6336" cy="768"/>
            </a:xfrm>
            <a:prstGeom prst="rect">
              <a:avLst/>
            </a:prstGeom>
            <a:grpFill/>
            <a:ln w="9525">
              <a:noFill/>
              <a:miter lim="800000"/>
              <a:headEnd/>
              <a:tailEnd/>
            </a:ln>
          </p:spPr>
          <p:txBody>
            <a:bodyPr lIns="78373" tIns="39187" rIns="78373" bIns="39187">
              <a:spAutoFit/>
            </a:bodyPr>
            <a:lstStyle/>
            <a:p>
              <a:endParaRPr lang="en-US"/>
            </a:p>
          </p:txBody>
        </p:sp>
        <p:sp>
          <p:nvSpPr>
            <p:cNvPr id="2067" name="Text Box 19"/>
            <p:cNvSpPr txBox="1">
              <a:spLocks noChangeArrowheads="1"/>
            </p:cNvSpPr>
            <p:nvPr/>
          </p:nvSpPr>
          <p:spPr bwMode="auto">
            <a:xfrm>
              <a:off x="738" y="3614"/>
              <a:ext cx="6060" cy="582"/>
            </a:xfrm>
            <a:prstGeom prst="rect">
              <a:avLst/>
            </a:prstGeom>
            <a:grpFill/>
            <a:ln w="9525">
              <a:noFill/>
              <a:miter lim="800000"/>
              <a:headEnd/>
              <a:tailEnd/>
            </a:ln>
          </p:spPr>
          <p:txBody>
            <a:bodyPr wrap="square" lIns="78373" tIns="39187" rIns="78373" bIns="39187">
              <a:spAutoFit/>
            </a:bodyPr>
            <a:lstStyle/>
            <a:p>
              <a:pPr algn="ctr" defTabSz="784225">
                <a:spcBef>
                  <a:spcPct val="50000"/>
                </a:spcBef>
              </a:pPr>
              <a:r>
                <a:rPr lang="en-US" sz="10000" dirty="0" smtClean="0">
                  <a:solidFill>
                    <a:schemeClr val="bg1"/>
                  </a:solidFill>
                  <a:latin typeface="KG Neatly Printed"/>
                  <a:cs typeface="KG Neatly Printed"/>
                </a:rPr>
                <a:t>Examples</a:t>
              </a:r>
              <a:endParaRPr lang="en-US" sz="10000" dirty="0">
                <a:solidFill>
                  <a:schemeClr val="bg1"/>
                </a:solidFill>
                <a:latin typeface="KG Neatly Printed"/>
                <a:cs typeface="KG Neatly Printed"/>
              </a:endParaRPr>
            </a:p>
          </p:txBody>
        </p:sp>
      </p:grpSp>
      <p:grpSp>
        <p:nvGrpSpPr>
          <p:cNvPr id="2068" name="Group 20"/>
          <p:cNvGrpSpPr>
            <a:grpSpLocks/>
          </p:cNvGrpSpPr>
          <p:nvPr/>
        </p:nvGrpSpPr>
        <p:grpSpPr bwMode="auto">
          <a:xfrm>
            <a:off x="15316200" y="6477000"/>
            <a:ext cx="16611600" cy="2057400"/>
            <a:chOff x="576" y="3504"/>
            <a:chExt cx="6336" cy="768"/>
          </a:xfrm>
          <a:solidFill>
            <a:srgbClr val="0021A5"/>
          </a:solidFill>
        </p:grpSpPr>
        <p:sp>
          <p:nvSpPr>
            <p:cNvPr id="2069" name="Rectangle 21"/>
            <p:cNvSpPr>
              <a:spLocks noChangeArrowheads="1"/>
            </p:cNvSpPr>
            <p:nvPr/>
          </p:nvSpPr>
          <p:spPr bwMode="auto">
            <a:xfrm>
              <a:off x="576" y="3504"/>
              <a:ext cx="6336" cy="768"/>
            </a:xfrm>
            <a:prstGeom prst="rect">
              <a:avLst/>
            </a:prstGeom>
            <a:grpFill/>
            <a:ln w="9525">
              <a:noFill/>
              <a:miter lim="800000"/>
              <a:headEnd/>
              <a:tailEnd/>
            </a:ln>
          </p:spPr>
          <p:txBody>
            <a:bodyPr lIns="78373" tIns="39187" rIns="78373" bIns="39187">
              <a:spAutoFit/>
            </a:bodyPr>
            <a:lstStyle/>
            <a:p>
              <a:endParaRPr lang="en-US"/>
            </a:p>
          </p:txBody>
        </p:sp>
        <p:sp>
          <p:nvSpPr>
            <p:cNvPr id="2070" name="Text Box 22"/>
            <p:cNvSpPr txBox="1">
              <a:spLocks noChangeArrowheads="1"/>
            </p:cNvSpPr>
            <p:nvPr/>
          </p:nvSpPr>
          <p:spPr bwMode="auto">
            <a:xfrm>
              <a:off x="722" y="3589"/>
              <a:ext cx="6016" cy="604"/>
            </a:xfrm>
            <a:prstGeom prst="rect">
              <a:avLst/>
            </a:prstGeom>
            <a:grpFill/>
            <a:ln w="9525">
              <a:noFill/>
              <a:miter lim="800000"/>
              <a:headEnd/>
              <a:tailEnd/>
            </a:ln>
          </p:spPr>
          <p:txBody>
            <a:bodyPr wrap="square" lIns="78373" tIns="39187" rIns="78373" bIns="39187">
              <a:spAutoFit/>
            </a:bodyPr>
            <a:lstStyle/>
            <a:p>
              <a:pPr algn="ctr" defTabSz="784225">
                <a:spcBef>
                  <a:spcPct val="50000"/>
                </a:spcBef>
              </a:pPr>
              <a:r>
                <a:rPr lang="en-US" sz="10000" dirty="0" smtClean="0">
                  <a:solidFill>
                    <a:schemeClr val="bg1"/>
                  </a:solidFill>
                  <a:latin typeface="KG Neatly Printed"/>
                  <a:cs typeface="KG Neatly Printed"/>
                </a:rPr>
                <a:t>Recommended Strategies</a:t>
              </a:r>
              <a:endParaRPr lang="en-US" sz="10000" dirty="0">
                <a:solidFill>
                  <a:schemeClr val="bg1"/>
                </a:solidFill>
                <a:latin typeface="KG Neatly Printed"/>
                <a:cs typeface="KG Neatly Printed"/>
              </a:endParaRPr>
            </a:p>
          </p:txBody>
        </p:sp>
      </p:grpSp>
      <p:sp>
        <p:nvSpPr>
          <p:cNvPr id="2088" name="Text Box 40"/>
          <p:cNvSpPr txBox="1">
            <a:spLocks noChangeArrowheads="1"/>
          </p:cNvSpPr>
          <p:nvPr/>
        </p:nvSpPr>
        <p:spPr bwMode="auto">
          <a:xfrm>
            <a:off x="16230600" y="10026650"/>
            <a:ext cx="16230600" cy="641350"/>
          </a:xfrm>
          <a:prstGeom prst="rect">
            <a:avLst/>
          </a:prstGeom>
          <a:noFill/>
          <a:ln w="9525">
            <a:noFill/>
            <a:miter lim="800000"/>
            <a:headEnd/>
            <a:tailEnd/>
          </a:ln>
        </p:spPr>
        <p:txBody>
          <a:bodyPr>
            <a:spAutoFit/>
          </a:bodyPr>
          <a:lstStyle/>
          <a:p>
            <a:r>
              <a:rPr lang="en-US" sz="3600"/>
              <a:t>Text box</a:t>
            </a:r>
            <a:endParaRPr lang="en-US"/>
          </a:p>
        </p:txBody>
      </p:sp>
      <p:pic>
        <p:nvPicPr>
          <p:cNvPr id="35" name="Picture 34" descr="UFsignatureThemeline.tif"/>
          <p:cNvPicPr>
            <a:picLocks noChangeAspect="1"/>
          </p:cNvPicPr>
          <p:nvPr/>
        </p:nvPicPr>
        <p:blipFill>
          <a:blip r:embed="rId2"/>
          <a:stretch>
            <a:fillRect/>
          </a:stretch>
        </p:blipFill>
        <p:spPr>
          <a:xfrm>
            <a:off x="33590882" y="28194000"/>
            <a:ext cx="11595718" cy="3505200"/>
          </a:xfrm>
          <a:prstGeom prst="rect">
            <a:avLst/>
          </a:prstGeom>
        </p:spPr>
      </p:pic>
      <p:pic>
        <p:nvPicPr>
          <p:cNvPr id="5" name="Picture 4" descr="gato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762000"/>
            <a:ext cx="7011866" cy="4953000"/>
          </a:xfrm>
          <a:prstGeom prst="rect">
            <a:avLst/>
          </a:prstGeom>
          <a:ln w="38100" cmpd="sng">
            <a:solidFill>
              <a:schemeClr val="bg1"/>
            </a:solidFill>
          </a:ln>
        </p:spPr>
      </p:pic>
      <p:sp>
        <p:nvSpPr>
          <p:cNvPr id="40" name="Rectangle 39"/>
          <p:cNvSpPr/>
          <p:nvPr/>
        </p:nvSpPr>
        <p:spPr bwMode="auto">
          <a:xfrm>
            <a:off x="15316200" y="8839200"/>
            <a:ext cx="16459200" cy="23393400"/>
          </a:xfrm>
          <a:prstGeom prst="rect">
            <a:avLst/>
          </a:prstGeom>
          <a:solidFill>
            <a:srgbClr val="FFFFFF"/>
          </a:solid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5500" b="1" dirty="0" smtClean="0">
                <a:latin typeface="KG Neatly Printed"/>
                <a:cs typeface="KG Neatly Printed"/>
              </a:rPr>
              <a:t>The following strategies are recommended for teaching reading comprehension </a:t>
            </a:r>
            <a:r>
              <a:rPr lang="en-US" sz="4000" dirty="0" smtClean="0">
                <a:latin typeface="KG Neatly Printed"/>
                <a:cs typeface="KG Neatly Printed"/>
              </a:rPr>
              <a:t>(</a:t>
            </a:r>
            <a:r>
              <a:rPr lang="en-US" sz="4000" dirty="0" err="1" smtClean="0">
                <a:latin typeface="KG Neatly Printed"/>
                <a:cs typeface="KG Neatly Printed"/>
              </a:rPr>
              <a:t>Neese</a:t>
            </a:r>
            <a:r>
              <a:rPr lang="en-US" sz="4000" dirty="0" smtClean="0">
                <a:latin typeface="KG Neatly Printed"/>
                <a:cs typeface="KG Neatly Printed"/>
              </a:rPr>
              <a:t>, 2017)</a:t>
            </a:r>
            <a:r>
              <a:rPr lang="en-US" sz="5500" b="1" dirty="0" smtClean="0">
                <a:latin typeface="KG Neatly Printed"/>
                <a:cs typeface="KG Neatly Printed"/>
              </a:rPr>
              <a:t>:</a:t>
            </a:r>
          </a:p>
          <a:p>
            <a:pPr algn="ctr"/>
            <a:endParaRPr lang="en-US" sz="1200" b="1" dirty="0" smtClean="0">
              <a:latin typeface="KG Neatly Printed"/>
              <a:cs typeface="KG Neatly Printed"/>
            </a:endParaRPr>
          </a:p>
          <a:p>
            <a:endParaRPr lang="en-US" sz="1200" b="1" dirty="0" smtClean="0">
              <a:latin typeface="KG Neatly Printed"/>
              <a:cs typeface="KG Neatly Printed"/>
            </a:endParaRPr>
          </a:p>
          <a:p>
            <a:pPr marL="1143000" indent="-1143000">
              <a:buAutoNum type="arabicPeriod"/>
            </a:pPr>
            <a:r>
              <a:rPr kumimoji="0" lang="en-US" sz="5000" b="1" i="0" u="none" strike="noStrike" cap="none" normalizeH="0" dirty="0" smtClean="0">
                <a:ln>
                  <a:noFill/>
                </a:ln>
                <a:solidFill>
                  <a:schemeClr val="tx1"/>
                </a:solidFill>
                <a:effectLst/>
                <a:latin typeface="KG Neatly Printed"/>
                <a:cs typeface="KG Neatly Printed"/>
              </a:rPr>
              <a:t>Acti</a:t>
            </a:r>
            <a:r>
              <a:rPr lang="en-US" sz="5000" b="1" dirty="0" smtClean="0">
                <a:latin typeface="KG Neatly Printed"/>
                <a:cs typeface="KG Neatly Printed"/>
              </a:rPr>
              <a:t>vating Prior Knowledge/Predicting</a:t>
            </a:r>
          </a:p>
          <a:p>
            <a:pPr marL="1028700" lvl="1" indent="-571500">
              <a:buFont typeface="Arial"/>
              <a:buChar char="•"/>
            </a:pPr>
            <a:r>
              <a:rPr lang="en-US" sz="4000" dirty="0" smtClean="0">
                <a:latin typeface="KG Neatly Printed"/>
                <a:cs typeface="KG Neatly Printed"/>
              </a:rPr>
              <a:t>Ask students what they already know about a main idea in the text.</a:t>
            </a:r>
          </a:p>
          <a:p>
            <a:pPr marL="1028700" lvl="1" indent="-571500">
              <a:buFont typeface="Arial"/>
              <a:buChar char="•"/>
            </a:pPr>
            <a:r>
              <a:rPr lang="en-US" sz="4000" dirty="0" smtClean="0">
                <a:latin typeface="KG Neatly Printed"/>
                <a:cs typeface="KG Neatly Printed"/>
              </a:rPr>
              <a:t>Ask students to make a prediction, explain why they predicted that and see if the prediction is true.</a:t>
            </a:r>
          </a:p>
          <a:p>
            <a:pPr marL="1143000" indent="-1143000">
              <a:buAutoNum type="arabicPeriod"/>
            </a:pPr>
            <a:r>
              <a:rPr kumimoji="0" lang="en-US" sz="5000" b="1" i="0" u="none" strike="noStrike" cap="none" normalizeH="0" dirty="0" smtClean="0">
                <a:ln>
                  <a:noFill/>
                </a:ln>
                <a:solidFill>
                  <a:schemeClr val="tx1"/>
                </a:solidFill>
                <a:effectLst/>
                <a:latin typeface="KG Neatly Printed"/>
                <a:cs typeface="KG Neatly Printed"/>
              </a:rPr>
              <a:t>Questioning</a:t>
            </a:r>
            <a:endParaRPr lang="en-US" sz="4000" b="1" dirty="0">
              <a:latin typeface="KG Neatly Printed"/>
              <a:cs typeface="KG Neatly Printed"/>
            </a:endParaRPr>
          </a:p>
          <a:p>
            <a:pPr marL="1028700" lvl="1" indent="-571500">
              <a:buFont typeface="Arial"/>
              <a:buChar char="•"/>
            </a:pPr>
            <a:r>
              <a:rPr kumimoji="0" lang="en-US" sz="4000" b="0" i="0" u="none" strike="noStrike" cap="none" normalizeH="0" dirty="0" smtClean="0">
                <a:ln>
                  <a:noFill/>
                </a:ln>
                <a:solidFill>
                  <a:schemeClr val="tx1"/>
                </a:solidFill>
                <a:effectLst/>
                <a:latin typeface="KG Neatly Printed"/>
                <a:cs typeface="KG Neatly Printed"/>
              </a:rPr>
              <a:t>Ask students come up with their own questions about a text and answe</a:t>
            </a:r>
            <a:r>
              <a:rPr lang="en-US" sz="4000" dirty="0" smtClean="0">
                <a:latin typeface="KG Neatly Printed"/>
                <a:cs typeface="KG Neatly Printed"/>
              </a:rPr>
              <a:t>r questions about important ideas in the text.</a:t>
            </a:r>
          </a:p>
          <a:p>
            <a:pPr marL="1028700" lvl="1" indent="-571500">
              <a:buFont typeface="Arial"/>
              <a:buChar char="•"/>
            </a:pPr>
            <a:r>
              <a:rPr lang="en-US" sz="4000" dirty="0">
                <a:latin typeface="KG Neatly Printed"/>
                <a:cs typeface="KG Neatly Printed"/>
              </a:rPr>
              <a:t>P</a:t>
            </a:r>
            <a:r>
              <a:rPr lang="en-US" sz="4000" dirty="0" smtClean="0">
                <a:latin typeface="KG Neatly Printed"/>
                <a:cs typeface="KG Neatly Printed"/>
              </a:rPr>
              <a:t>rompt students with question words, such as “where” and “why”. </a:t>
            </a:r>
          </a:p>
          <a:p>
            <a:pPr marL="1028700" lvl="1" indent="-571500">
              <a:buFont typeface="Arial"/>
              <a:buChar char="•"/>
            </a:pPr>
            <a:r>
              <a:rPr lang="en-US" sz="4000" dirty="0">
                <a:latin typeface="KG Neatly Printed"/>
                <a:cs typeface="KG Neatly Printed"/>
              </a:rPr>
              <a:t>U</a:t>
            </a:r>
            <a:r>
              <a:rPr lang="en-US" sz="4000" dirty="0" smtClean="0">
                <a:latin typeface="KG Neatly Printed"/>
                <a:cs typeface="KG Neatly Printed"/>
              </a:rPr>
              <a:t>se modeling to help students develop questions while reading. </a:t>
            </a:r>
            <a:endParaRPr kumimoji="0" lang="en-US" sz="4000" b="0" i="0" u="none" strike="noStrike" cap="none" normalizeH="0" dirty="0" smtClean="0">
              <a:ln>
                <a:noFill/>
              </a:ln>
              <a:solidFill>
                <a:schemeClr val="tx1"/>
              </a:solidFill>
              <a:effectLst/>
              <a:latin typeface="KG Neatly Printed"/>
              <a:cs typeface="KG Neatly Printed"/>
            </a:endParaRPr>
          </a:p>
          <a:p>
            <a:pPr marL="1143000" indent="-1143000">
              <a:buAutoNum type="arabicPeriod"/>
            </a:pPr>
            <a:r>
              <a:rPr lang="en-US" sz="5000" b="1" dirty="0" smtClean="0">
                <a:latin typeface="KG Neatly Printed"/>
                <a:cs typeface="KG Neatly Printed"/>
              </a:rPr>
              <a:t>Visualization</a:t>
            </a:r>
            <a:endParaRPr lang="en-US" sz="4000" b="1" dirty="0">
              <a:latin typeface="KG Neatly Printed"/>
              <a:cs typeface="KG Neatly Printed"/>
            </a:endParaRPr>
          </a:p>
          <a:p>
            <a:pPr marL="1028700" lvl="1" indent="-571500">
              <a:buFont typeface="Arial"/>
              <a:buChar char="•"/>
            </a:pPr>
            <a:r>
              <a:rPr lang="en-US" sz="4000" dirty="0" smtClean="0">
                <a:latin typeface="KG Neatly Printed"/>
                <a:cs typeface="KG Neatly Printed"/>
              </a:rPr>
              <a:t>Ask students to create a mental image of what is described in a text.</a:t>
            </a:r>
          </a:p>
          <a:p>
            <a:pPr marL="1028700" lvl="1" indent="-571500">
              <a:buFont typeface="Arial"/>
              <a:buChar char="•"/>
            </a:pPr>
            <a:r>
              <a:rPr lang="en-US" sz="4000" dirty="0">
                <a:latin typeface="KG Neatly Printed"/>
                <a:cs typeface="KG Neatly Printed"/>
              </a:rPr>
              <a:t>M</a:t>
            </a:r>
            <a:r>
              <a:rPr lang="en-US" sz="4000" dirty="0" smtClean="0">
                <a:latin typeface="KG Neatly Printed"/>
                <a:cs typeface="KG Neatly Printed"/>
              </a:rPr>
              <a:t>odel visualization through think-</a:t>
            </a:r>
            <a:r>
              <a:rPr lang="en-US" sz="4000" dirty="0" err="1" smtClean="0">
                <a:latin typeface="KG Neatly Printed"/>
                <a:cs typeface="KG Neatly Printed"/>
              </a:rPr>
              <a:t>alouds</a:t>
            </a:r>
            <a:r>
              <a:rPr lang="en-US" sz="4000" dirty="0" smtClean="0">
                <a:latin typeface="KG Neatly Printed"/>
                <a:cs typeface="KG Neatly Printed"/>
              </a:rPr>
              <a:t> after or while reading text aloud. Facilitate the use of this strategy by giving students an object or scene to examine and then remove that object from sight and have students describe that object.</a:t>
            </a:r>
          </a:p>
          <a:p>
            <a:pPr marL="1143000" indent="-1143000">
              <a:buAutoNum type="arabicPeriod"/>
            </a:pPr>
            <a:r>
              <a:rPr kumimoji="0" lang="en-US" sz="5000" b="1" i="0" u="none" strike="noStrike" cap="none" normalizeH="0" dirty="0" smtClean="0">
                <a:ln>
                  <a:noFill/>
                </a:ln>
                <a:solidFill>
                  <a:schemeClr val="tx1"/>
                </a:solidFill>
                <a:effectLst/>
                <a:latin typeface="KG Neatly Printed"/>
                <a:cs typeface="KG Neatly Printed"/>
              </a:rPr>
              <a:t>Monitoring, Clarifying and Fix-Up</a:t>
            </a:r>
            <a:endParaRPr lang="en-US" sz="4000" b="1" dirty="0">
              <a:latin typeface="KG Neatly Printed"/>
              <a:cs typeface="KG Neatly Printed"/>
            </a:endParaRPr>
          </a:p>
          <a:p>
            <a:pPr marL="1028700" lvl="1" indent="-571500">
              <a:buFont typeface="Arial"/>
              <a:buChar char="•"/>
            </a:pPr>
            <a:r>
              <a:rPr lang="en-US" sz="4000" dirty="0" smtClean="0">
                <a:latin typeface="KG Neatly Printed"/>
                <a:cs typeface="KG Neatly Printed"/>
              </a:rPr>
              <a:t>Help students </a:t>
            </a:r>
            <a:r>
              <a:rPr kumimoji="0" lang="en-US" sz="4000" b="0" i="0" u="none" strike="noStrike" cap="none" normalizeH="0" dirty="0" smtClean="0">
                <a:ln>
                  <a:noFill/>
                </a:ln>
                <a:solidFill>
                  <a:schemeClr val="tx1"/>
                </a:solidFill>
                <a:effectLst/>
                <a:latin typeface="KG Neatly Printed"/>
                <a:cs typeface="KG Neatly Printed"/>
              </a:rPr>
              <a:t>pay attention to whether or not they understand what they are reading, and teach them to re-read it or use other strategies to help them determine what needs </a:t>
            </a:r>
            <a:r>
              <a:rPr lang="en-US" sz="4000" dirty="0" smtClean="0">
                <a:latin typeface="KG Neatly Printed"/>
                <a:cs typeface="KG Neatly Printed"/>
              </a:rPr>
              <a:t>fixing </a:t>
            </a:r>
            <a:r>
              <a:rPr kumimoji="0" lang="en-US" sz="4000" b="0" i="0" u="none" strike="noStrike" cap="none" normalizeH="0" dirty="0" smtClean="0">
                <a:ln>
                  <a:noFill/>
                </a:ln>
                <a:solidFill>
                  <a:schemeClr val="tx1"/>
                </a:solidFill>
                <a:effectLst/>
                <a:latin typeface="KG Neatly Printed"/>
                <a:cs typeface="KG Neatly Printed"/>
              </a:rPr>
              <a:t>and how to fix</a:t>
            </a:r>
          </a:p>
          <a:p>
            <a:pPr marL="1028700" lvl="1" indent="-571500">
              <a:buFont typeface="Arial"/>
              <a:buChar char="•"/>
            </a:pPr>
            <a:r>
              <a:rPr lang="en-US" sz="4000" dirty="0">
                <a:latin typeface="KG Neatly Printed"/>
                <a:cs typeface="KG Neatly Printed"/>
              </a:rPr>
              <a:t>C</a:t>
            </a:r>
            <a:r>
              <a:rPr kumimoji="0" lang="en-US" sz="4000" b="0" i="0" u="none" strike="noStrike" cap="none" normalizeH="0" dirty="0" smtClean="0">
                <a:ln>
                  <a:noFill/>
                </a:ln>
                <a:solidFill>
                  <a:schemeClr val="tx1"/>
                </a:solidFill>
                <a:effectLst/>
                <a:latin typeface="KG Neatly Printed"/>
                <a:cs typeface="KG Neatly Printed"/>
              </a:rPr>
              <a:t>oach students to know when and what they are not understanding and directly instruct what strategies to use</a:t>
            </a:r>
          </a:p>
          <a:p>
            <a:pPr marL="1143000" indent="-1143000">
              <a:buAutoNum type="arabicPeriod"/>
            </a:pPr>
            <a:r>
              <a:rPr lang="en-US" sz="5000" b="1" dirty="0" smtClean="0">
                <a:latin typeface="KG Neatly Printed"/>
                <a:cs typeface="KG Neatly Printed"/>
              </a:rPr>
              <a:t>Drawing Inferences</a:t>
            </a:r>
            <a:endParaRPr lang="en-US" sz="4000" b="1" dirty="0">
              <a:latin typeface="KG Neatly Printed"/>
              <a:cs typeface="KG Neatly Printed"/>
            </a:endParaRPr>
          </a:p>
          <a:p>
            <a:pPr marL="1028700" lvl="1" indent="-571500">
              <a:buFont typeface="Arial"/>
              <a:buChar char="•"/>
            </a:pPr>
            <a:r>
              <a:rPr lang="en-US" sz="4000" dirty="0" smtClean="0">
                <a:latin typeface="KG Neatly Printed"/>
                <a:cs typeface="KG Neatly Printed"/>
              </a:rPr>
              <a:t>Help students generate information that is important to constructing the meaning of the text but is not explicitly stated in the text.</a:t>
            </a:r>
          </a:p>
          <a:p>
            <a:pPr marL="1028700" lvl="1" indent="-571500">
              <a:buFont typeface="Arial"/>
              <a:buChar char="•"/>
            </a:pPr>
            <a:r>
              <a:rPr lang="en-US" sz="4000" dirty="0">
                <a:latin typeface="KG Neatly Printed"/>
                <a:cs typeface="KG Neatly Printed"/>
              </a:rPr>
              <a:t>H</a:t>
            </a:r>
            <a:r>
              <a:rPr lang="en-US" sz="4000" dirty="0" smtClean="0">
                <a:latin typeface="KG Neatly Printed"/>
                <a:cs typeface="KG Neatly Printed"/>
              </a:rPr>
              <a:t>elp students draw inferences by directing them to key words in the text that lead to understanding</a:t>
            </a:r>
          </a:p>
          <a:p>
            <a:pPr marL="1028700" lvl="1" indent="-571500">
              <a:buFont typeface="Arial"/>
              <a:buChar char="•"/>
            </a:pPr>
            <a:r>
              <a:rPr lang="en-US" sz="4000" dirty="0">
                <a:latin typeface="KG Neatly Printed"/>
                <a:cs typeface="KG Neatly Printed"/>
              </a:rPr>
              <a:t>M</a:t>
            </a:r>
            <a:r>
              <a:rPr lang="en-US" sz="4000" dirty="0" smtClean="0">
                <a:latin typeface="KG Neatly Printed"/>
                <a:cs typeface="KG Neatly Printed"/>
              </a:rPr>
              <a:t>odel making inferences and give students opportunities to practice</a:t>
            </a:r>
          </a:p>
          <a:p>
            <a:pPr marL="1143000" indent="-1143000">
              <a:buAutoNum type="arabicPeriod"/>
            </a:pPr>
            <a:r>
              <a:rPr kumimoji="0" lang="en-US" sz="5000" b="1" i="0" u="none" strike="noStrike" cap="none" normalizeH="0" dirty="0" smtClean="0">
                <a:ln>
                  <a:noFill/>
                </a:ln>
                <a:solidFill>
                  <a:schemeClr val="tx1"/>
                </a:solidFill>
                <a:effectLst/>
                <a:latin typeface="KG Neatly Printed"/>
                <a:cs typeface="KG Neatly Printed"/>
              </a:rPr>
              <a:t>Summarizing/Retelling</a:t>
            </a:r>
            <a:endParaRPr lang="en-US" sz="5000" b="1" dirty="0">
              <a:latin typeface="KG Neatly Printed"/>
              <a:cs typeface="KG Neatly Printed"/>
            </a:endParaRPr>
          </a:p>
          <a:p>
            <a:pPr marL="1028700" lvl="1" indent="-571500">
              <a:buFont typeface="Arial"/>
              <a:buChar char="•"/>
            </a:pPr>
            <a:r>
              <a:rPr lang="en-US" sz="4000" dirty="0" smtClean="0">
                <a:latin typeface="KG Neatly Printed"/>
                <a:cs typeface="KG Neatly Printed"/>
              </a:rPr>
              <a:t>Teach students to briefly describe the main points of the text</a:t>
            </a:r>
          </a:p>
          <a:p>
            <a:pPr marL="1028700" lvl="1" indent="-571500">
              <a:buFont typeface="Arial"/>
              <a:buChar char="•"/>
            </a:pPr>
            <a:r>
              <a:rPr lang="en-US" sz="4000" dirty="0">
                <a:latin typeface="KG Neatly Printed"/>
                <a:cs typeface="KG Neatly Printed"/>
              </a:rPr>
              <a:t>P</a:t>
            </a:r>
            <a:r>
              <a:rPr lang="en-US" sz="4000" dirty="0" smtClean="0">
                <a:latin typeface="KG Neatly Printed"/>
                <a:cs typeface="KG Neatly Printed"/>
              </a:rPr>
              <a:t>rompt the use of this skill by asking students to describe the text in their own words to a partner, the class or the teacher.</a:t>
            </a:r>
            <a:endParaRPr kumimoji="0" lang="en-US" sz="4000" b="0" i="0" u="none" strike="noStrike" cap="none" normalizeH="0" dirty="0" smtClean="0">
              <a:ln>
                <a:noFill/>
              </a:ln>
              <a:solidFill>
                <a:schemeClr val="tx1"/>
              </a:solidFill>
              <a:effectLst/>
              <a:latin typeface="KG Neatly Printed"/>
              <a:cs typeface="KG Neatly Printed"/>
            </a:endParaRPr>
          </a:p>
        </p:txBody>
      </p:sp>
      <p:sp>
        <p:nvSpPr>
          <p:cNvPr id="43" name="Rectangle 42"/>
          <p:cNvSpPr/>
          <p:nvPr/>
        </p:nvSpPr>
        <p:spPr bwMode="auto">
          <a:xfrm>
            <a:off x="32156400" y="22326600"/>
            <a:ext cx="14935200" cy="5181600"/>
          </a:xfrm>
          <a:prstGeom prst="rect">
            <a:avLst/>
          </a:prstGeom>
          <a:solidFill>
            <a:srgbClr val="FFFFFF"/>
          </a:solid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4500" dirty="0" smtClean="0">
                <a:latin typeface="KG Neatly Printed"/>
                <a:cs typeface="KG Neatly Printed"/>
              </a:rPr>
              <a:t>Based on my experience with early elementary students,</a:t>
            </a:r>
          </a:p>
          <a:p>
            <a:pPr algn="just"/>
            <a:r>
              <a:rPr lang="en-US" sz="4500" dirty="0" smtClean="0">
                <a:latin typeface="KG Neatly Printed"/>
                <a:cs typeface="KG Neatly Printed"/>
              </a:rPr>
              <a:t>I recommend the following: </a:t>
            </a:r>
          </a:p>
          <a:p>
            <a:pPr marL="685800" indent="-685800" algn="just">
              <a:buFont typeface="Arial"/>
              <a:buChar char="•"/>
            </a:pPr>
            <a:r>
              <a:rPr lang="en-US" sz="4000" dirty="0" smtClean="0">
                <a:latin typeface="KG Neatly Printed"/>
                <a:cs typeface="KG Neatly Printed"/>
              </a:rPr>
              <a:t>modeling strategies multiple times during read-</a:t>
            </a:r>
            <a:r>
              <a:rPr lang="en-US" sz="4000" dirty="0" err="1" smtClean="0">
                <a:latin typeface="KG Neatly Printed"/>
                <a:cs typeface="KG Neatly Printed"/>
              </a:rPr>
              <a:t>alouds</a:t>
            </a:r>
            <a:endParaRPr lang="en-US" sz="4000" dirty="0" smtClean="0">
              <a:latin typeface="KG Neatly Printed"/>
              <a:cs typeface="KG Neatly Printed"/>
            </a:endParaRPr>
          </a:p>
          <a:p>
            <a:pPr marL="685800" indent="-685800" algn="just">
              <a:buFont typeface="Arial"/>
              <a:buChar char="•"/>
            </a:pPr>
            <a:r>
              <a:rPr lang="en-US" sz="4000" dirty="0" smtClean="0">
                <a:latin typeface="KG Neatly Printed"/>
                <a:cs typeface="KG Neatly Printed"/>
              </a:rPr>
              <a:t>giving students authentic opportunities to practice using strategies immediately after learning them</a:t>
            </a:r>
            <a:endParaRPr lang="en-US" sz="4000" dirty="0">
              <a:latin typeface="KG Neatly Printed"/>
              <a:cs typeface="KG Neatly Printed"/>
            </a:endParaRPr>
          </a:p>
          <a:p>
            <a:pPr marL="685800" indent="-685800" algn="just">
              <a:buFont typeface="Arial"/>
              <a:buChar char="•"/>
            </a:pPr>
            <a:r>
              <a:rPr lang="en-US" sz="4000" dirty="0" smtClean="0">
                <a:latin typeface="KG Neatly Printed"/>
                <a:cs typeface="KG Neatly Printed"/>
              </a:rPr>
              <a:t>giving students opportunities to discuss how they use strategies with a partner, encouraging pairs to notice how they used them in the same </a:t>
            </a:r>
            <a:r>
              <a:rPr lang="en-US" sz="4000" smtClean="0">
                <a:latin typeface="KG Neatly Printed"/>
                <a:cs typeface="KG Neatly Printed"/>
              </a:rPr>
              <a:t>way and </a:t>
            </a:r>
            <a:r>
              <a:rPr lang="en-US" sz="4000" dirty="0" smtClean="0">
                <a:latin typeface="KG Neatly Printed"/>
                <a:cs typeface="KG Neatly Printed"/>
              </a:rPr>
              <a:t>differently</a:t>
            </a:r>
          </a:p>
        </p:txBody>
      </p:sp>
      <p:sp>
        <p:nvSpPr>
          <p:cNvPr id="49" name="Rectangle 48"/>
          <p:cNvSpPr/>
          <p:nvPr/>
        </p:nvSpPr>
        <p:spPr bwMode="auto">
          <a:xfrm>
            <a:off x="32156400" y="8991600"/>
            <a:ext cx="14782800" cy="12115800"/>
          </a:xfrm>
          <a:prstGeom prst="rect">
            <a:avLst/>
          </a:prstGeom>
          <a:ln w="38100" cmpd="sng">
            <a:solidFill>
              <a:srgbClr val="FF66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US" sz="6000" dirty="0"/>
          </a:p>
        </p:txBody>
      </p:sp>
      <p:sp>
        <p:nvSpPr>
          <p:cNvPr id="23" name="Rectangle 22"/>
          <p:cNvSpPr/>
          <p:nvPr/>
        </p:nvSpPr>
        <p:spPr bwMode="auto">
          <a:xfrm>
            <a:off x="457200" y="17526000"/>
            <a:ext cx="14325600" cy="14706600"/>
          </a:xfrm>
          <a:prstGeom prst="rect">
            <a:avLst/>
          </a:prstGeom>
          <a:solidFill>
            <a:srgbClr val="FFFFFF"/>
          </a:solid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indent="-685800" algn="just">
              <a:buFont typeface="Arial"/>
              <a:buChar char="•"/>
            </a:pPr>
            <a:r>
              <a:rPr lang="en-US" sz="4400" dirty="0">
                <a:latin typeface="KG Neatly Printed"/>
                <a:cs typeface="KG Neatly Printed"/>
              </a:rPr>
              <a:t>C</a:t>
            </a:r>
            <a:r>
              <a:rPr lang="en-US" sz="4400" dirty="0" smtClean="0">
                <a:latin typeface="KG Neatly Printed"/>
                <a:cs typeface="KG Neatly Printed"/>
              </a:rPr>
              <a:t>hildren with </a:t>
            </a:r>
            <a:r>
              <a:rPr lang="en-US" sz="4400" dirty="0">
                <a:latin typeface="KG Neatly Printed"/>
                <a:cs typeface="KG Neatly Printed"/>
              </a:rPr>
              <a:t>language </a:t>
            </a:r>
            <a:r>
              <a:rPr lang="en-US" sz="4400" dirty="0" smtClean="0">
                <a:latin typeface="KG Neatly Printed"/>
                <a:cs typeface="KG Neatly Printed"/>
              </a:rPr>
              <a:t>impairments </a:t>
            </a:r>
            <a:r>
              <a:rPr lang="en-US" sz="4400" dirty="0">
                <a:latin typeface="KG Neatly Printed"/>
                <a:cs typeface="KG Neatly Printed"/>
              </a:rPr>
              <a:t>will </a:t>
            </a:r>
            <a:r>
              <a:rPr lang="en-US" sz="4400" dirty="0" smtClean="0">
                <a:latin typeface="KG Neatly Printed"/>
                <a:cs typeface="KG Neatly Printed"/>
              </a:rPr>
              <a:t>most likely experience reading </a:t>
            </a:r>
            <a:r>
              <a:rPr lang="en-US" sz="4400" dirty="0">
                <a:latin typeface="KG Neatly Printed"/>
                <a:cs typeface="KG Neatly Printed"/>
              </a:rPr>
              <a:t>comprehension problems </a:t>
            </a:r>
            <a:r>
              <a:rPr lang="en-US" sz="4400" dirty="0" smtClean="0">
                <a:latin typeface="KG Neatly Printed"/>
                <a:cs typeface="KG Neatly Printed"/>
              </a:rPr>
              <a:t>that require early intervention </a:t>
            </a:r>
            <a:r>
              <a:rPr lang="en-US" sz="3600" dirty="0">
                <a:latin typeface="KG Neatly Printed"/>
                <a:cs typeface="KG Neatly Printed"/>
              </a:rPr>
              <a:t>(Lance &amp; Barton, 2009)</a:t>
            </a:r>
            <a:r>
              <a:rPr lang="en-US" sz="3600" dirty="0" smtClean="0">
                <a:latin typeface="KG Neatly Printed"/>
                <a:cs typeface="KG Neatly Printed"/>
              </a:rPr>
              <a:t>.</a:t>
            </a:r>
          </a:p>
          <a:p>
            <a:pPr algn="just"/>
            <a:endParaRPr lang="en-US" sz="1100" dirty="0" smtClean="0">
              <a:latin typeface="KG Neatly Printed"/>
              <a:cs typeface="KG Neatly Printed"/>
            </a:endParaRPr>
          </a:p>
          <a:p>
            <a:pPr marL="685800" indent="-685800" algn="just">
              <a:buFont typeface="Arial"/>
              <a:buChar char="•"/>
            </a:pPr>
            <a:r>
              <a:rPr lang="en-US" sz="4400" dirty="0" smtClean="0">
                <a:latin typeface="KG Neatly Printed"/>
                <a:cs typeface="KG Neatly Printed"/>
              </a:rPr>
              <a:t>Reading comprehension strategies are taught to help students internalize </a:t>
            </a:r>
            <a:r>
              <a:rPr lang="en-US" sz="3600" dirty="0" smtClean="0">
                <a:latin typeface="KG Neatly Printed"/>
                <a:cs typeface="KG Neatly Printed"/>
              </a:rPr>
              <a:t>(</a:t>
            </a:r>
            <a:r>
              <a:rPr lang="en-US" sz="3600" dirty="0" err="1" smtClean="0">
                <a:latin typeface="KG Neatly Printed"/>
                <a:cs typeface="KG Neatly Printed"/>
              </a:rPr>
              <a:t>Vygotsky</a:t>
            </a:r>
            <a:r>
              <a:rPr lang="en-US" sz="3600" dirty="0" smtClean="0">
                <a:latin typeface="KG Neatly Printed"/>
                <a:cs typeface="KG Neatly Printed"/>
              </a:rPr>
              <a:t>, 1978) </a:t>
            </a:r>
            <a:r>
              <a:rPr lang="en-US" sz="4400" dirty="0" smtClean="0">
                <a:latin typeface="KG Neatly Printed"/>
                <a:cs typeface="KG Neatly Printed"/>
              </a:rPr>
              <a:t>the psychological tools of monitoring-control and efficient construction of their own textual representations.</a:t>
            </a:r>
          </a:p>
          <a:p>
            <a:pPr algn="just"/>
            <a:endParaRPr lang="en-US" sz="1100" dirty="0" smtClean="0">
              <a:latin typeface="KG Neatly Printed"/>
              <a:cs typeface="KG Neatly Printed"/>
            </a:endParaRPr>
          </a:p>
          <a:p>
            <a:pPr marL="685800" indent="-685800" algn="just">
              <a:buFont typeface="Arial"/>
              <a:buChar char="•"/>
            </a:pPr>
            <a:r>
              <a:rPr lang="en-US" sz="4400" dirty="0" smtClean="0">
                <a:latin typeface="KG Neatly Printed"/>
                <a:cs typeface="KG Neatly Printed"/>
              </a:rPr>
              <a:t>When teachers use direct instruction to teach reading comprehension strategies, they facilitate students’ internalization of these</a:t>
            </a:r>
            <a:r>
              <a:rPr lang="en-US" sz="4400" dirty="0">
                <a:latin typeface="KG Neatly Printed"/>
                <a:cs typeface="KG Neatly Printed"/>
              </a:rPr>
              <a:t> </a:t>
            </a:r>
            <a:r>
              <a:rPr lang="en-US" sz="4400" dirty="0" smtClean="0">
                <a:latin typeface="KG Neatly Printed"/>
                <a:cs typeface="KG Neatly Printed"/>
              </a:rPr>
              <a:t>strategies for improving reading comprehension and recall </a:t>
            </a:r>
            <a:r>
              <a:rPr lang="en-US" sz="3600" dirty="0" smtClean="0">
                <a:latin typeface="KG Neatly Printed"/>
                <a:cs typeface="KG Neatly Printed"/>
              </a:rPr>
              <a:t>(</a:t>
            </a:r>
            <a:r>
              <a:rPr lang="en-US" sz="3600" dirty="0" err="1" smtClean="0">
                <a:latin typeface="KG Neatly Printed"/>
                <a:cs typeface="KG Neatly Printed"/>
              </a:rPr>
              <a:t>McKeown</a:t>
            </a:r>
            <a:r>
              <a:rPr lang="en-US" sz="3600" dirty="0" smtClean="0">
                <a:latin typeface="KG Neatly Printed"/>
                <a:cs typeface="KG Neatly Printed"/>
              </a:rPr>
              <a:t>, &amp; Beck, 2009; </a:t>
            </a:r>
            <a:r>
              <a:rPr lang="en-US" sz="3600" dirty="0" err="1" smtClean="0">
                <a:latin typeface="KG Neatly Printed"/>
                <a:cs typeface="KG Neatly Printed"/>
              </a:rPr>
              <a:t>Ruplay</a:t>
            </a:r>
            <a:r>
              <a:rPr lang="en-US" sz="3600" dirty="0" smtClean="0">
                <a:latin typeface="KG Neatly Printed"/>
                <a:cs typeface="KG Neatly Printed"/>
              </a:rPr>
              <a:t>, Blair, &amp; Nichols, 2009).</a:t>
            </a:r>
          </a:p>
          <a:p>
            <a:endParaRPr lang="en-US" sz="1200" dirty="0" smtClean="0">
              <a:latin typeface="KG Neatly Printed"/>
              <a:cs typeface="KG Neatly Printed"/>
            </a:endParaRPr>
          </a:p>
          <a:p>
            <a:pPr algn="ctr"/>
            <a:r>
              <a:rPr lang="en-US" sz="5500" b="1" dirty="0" smtClean="0">
                <a:latin typeface="KG Neatly Printed"/>
                <a:cs typeface="KG Neatly Printed"/>
              </a:rPr>
              <a:t>References</a:t>
            </a:r>
          </a:p>
          <a:p>
            <a:r>
              <a:rPr lang="en-US" sz="3000" dirty="0">
                <a:latin typeface="KG Neatly Printed"/>
                <a:cs typeface="KG Neatly Printed"/>
              </a:rPr>
              <a:t>Gutiérrez-</a:t>
            </a:r>
            <a:r>
              <a:rPr lang="en-US" sz="3000" dirty="0" err="1" smtClean="0">
                <a:latin typeface="KG Neatly Printed"/>
                <a:cs typeface="KG Neatly Printed"/>
              </a:rPr>
              <a:t>Braojos</a:t>
            </a:r>
            <a:r>
              <a:rPr lang="en-US" sz="3000" dirty="0" smtClean="0">
                <a:latin typeface="KG Neatly Printed"/>
                <a:cs typeface="KG Neatly Printed"/>
              </a:rPr>
              <a:t>, </a:t>
            </a:r>
            <a:r>
              <a:rPr lang="en-US" sz="3000" dirty="0" err="1" smtClean="0">
                <a:latin typeface="KG Neatly Printed"/>
                <a:cs typeface="KG Neatly Printed"/>
              </a:rPr>
              <a:t>Calixto</a:t>
            </a:r>
            <a:r>
              <a:rPr lang="en-US" sz="3000" dirty="0" smtClean="0">
                <a:latin typeface="KG Neatly Printed"/>
                <a:cs typeface="KG Neatly Printed"/>
              </a:rPr>
              <a:t> &amp; Fernandez, Sonia &amp; </a:t>
            </a:r>
            <a:r>
              <a:rPr lang="en-US" sz="3000" dirty="0" err="1" smtClean="0">
                <a:latin typeface="KG Neatly Printed"/>
                <a:cs typeface="KG Neatly Printed"/>
              </a:rPr>
              <a:t>Salmeron-Vilchez</a:t>
            </a:r>
            <a:r>
              <a:rPr lang="en-US" sz="3000" dirty="0" smtClean="0">
                <a:latin typeface="KG Neatly Printed"/>
                <a:cs typeface="KG Neatly Printed"/>
              </a:rPr>
              <a:t>, </a:t>
            </a:r>
            <a:r>
              <a:rPr lang="en-US" sz="3000" dirty="0" err="1" smtClean="0">
                <a:latin typeface="KG Neatly Printed"/>
                <a:cs typeface="KG Neatly Printed"/>
              </a:rPr>
              <a:t>Purificacion</a:t>
            </a:r>
            <a:r>
              <a:rPr lang="en-US" sz="3000" dirty="0" smtClean="0">
                <a:latin typeface="KG Neatly Printed"/>
                <a:cs typeface="KG Neatly Printed"/>
              </a:rPr>
              <a:t>. (2014). How Can Reading 	Comprehension Strategies and Recall be Improved in Elementary School Students?. </a:t>
            </a:r>
            <a:r>
              <a:rPr lang="en-US" sz="3000" dirty="0" err="1" smtClean="0">
                <a:latin typeface="KG Neatly Printed"/>
                <a:cs typeface="KG Neatly Printed"/>
              </a:rPr>
              <a:t>Estudios</a:t>
            </a:r>
            <a:r>
              <a:rPr lang="en-US" sz="3000" dirty="0" smtClean="0">
                <a:latin typeface="KG Neatly Printed"/>
                <a:cs typeface="KG Neatly Printed"/>
              </a:rPr>
              <a:t> </a:t>
            </a:r>
            <a:r>
              <a:rPr lang="en-US" sz="3000" dirty="0" err="1" smtClean="0">
                <a:latin typeface="KG Neatly Printed"/>
                <a:cs typeface="KG Neatly Printed"/>
              </a:rPr>
              <a:t>Sobre</a:t>
            </a:r>
            <a:r>
              <a:rPr lang="en-US" sz="3000" dirty="0" smtClean="0">
                <a:latin typeface="KG Neatly Printed"/>
                <a:cs typeface="KG Neatly Printed"/>
              </a:rPr>
              <a:t> 	</a:t>
            </a:r>
            <a:r>
              <a:rPr lang="en-US" sz="3000" dirty="0" err="1" smtClean="0">
                <a:latin typeface="KG Neatly Printed"/>
                <a:cs typeface="KG Neatly Printed"/>
              </a:rPr>
              <a:t>Educacion</a:t>
            </a:r>
            <a:r>
              <a:rPr lang="en-US" sz="3000" dirty="0" smtClean="0">
                <a:latin typeface="KG Neatly Printed"/>
                <a:cs typeface="KG Neatly Printed"/>
              </a:rPr>
              <a:t>. 26. 9-31.</a:t>
            </a:r>
            <a:endParaRPr lang="en-US" sz="3000" dirty="0" smtClean="0">
              <a:latin typeface="KG Neatly Printed"/>
              <a:cs typeface="KG Neatly Printed"/>
            </a:endParaRPr>
          </a:p>
          <a:p>
            <a:r>
              <a:rPr lang="en-US" sz="3000" dirty="0" smtClean="0">
                <a:latin typeface="KG Neatly Printed"/>
                <a:cs typeface="KG Neatly Printed"/>
              </a:rPr>
              <a:t>Lance, D. M., &amp; Barton, A. (2009, June 29). Treating Reading Comprehension Deficits in Children with Language 	Impairment. Retrieved November 18, 2018, from </a:t>
            </a:r>
            <a:r>
              <a:rPr lang="en-US" sz="3000" dirty="0" smtClean="0">
                <a:solidFill>
                  <a:srgbClr val="000000"/>
                </a:solidFill>
                <a:latin typeface="KG Neatly Printed"/>
                <a:cs typeface="KG Neatly Printed"/>
              </a:rPr>
              <a:t>https://www.speechpathology.com/articles/treating-	reading-comprehension-deficits-in-1172</a:t>
            </a:r>
            <a:endParaRPr lang="en-US" sz="3000" dirty="0" smtClean="0">
              <a:solidFill>
                <a:srgbClr val="000000"/>
              </a:solidFill>
              <a:latin typeface="KG Neatly Printed"/>
              <a:cs typeface="KG Neatly Printed"/>
            </a:endParaRPr>
          </a:p>
          <a:p>
            <a:r>
              <a:rPr lang="en-US" sz="3000" dirty="0" err="1" smtClean="0">
                <a:latin typeface="KG Neatly Printed"/>
                <a:cs typeface="KG Neatly Printed"/>
              </a:rPr>
              <a:t>McKeown</a:t>
            </a:r>
            <a:r>
              <a:rPr lang="en-US" sz="3000" dirty="0" smtClean="0">
                <a:latin typeface="KG Neatly Printed"/>
                <a:cs typeface="KG Neatly Printed"/>
              </a:rPr>
              <a:t>, M. G., &amp; Beck, I.L. (2009). The role of metacognition in understanding and supporting reading 	comprehension. In D.J. Hacker, J. </a:t>
            </a:r>
            <a:r>
              <a:rPr lang="en-US" sz="3000" dirty="0" err="1" smtClean="0">
                <a:latin typeface="KG Neatly Printed"/>
                <a:cs typeface="KG Neatly Printed"/>
              </a:rPr>
              <a:t>Dunosky</a:t>
            </a:r>
            <a:r>
              <a:rPr lang="en-US" sz="3000" dirty="0" smtClean="0">
                <a:latin typeface="KG Neatly Printed"/>
                <a:cs typeface="KG Neatly Printed"/>
              </a:rPr>
              <a:t>, &amp; A.C. </a:t>
            </a:r>
            <a:r>
              <a:rPr lang="en-US" sz="3000" dirty="0" err="1" smtClean="0">
                <a:latin typeface="KG Neatly Printed"/>
                <a:cs typeface="KG Neatly Printed"/>
              </a:rPr>
              <a:t>Graesser</a:t>
            </a:r>
            <a:r>
              <a:rPr lang="en-US" sz="3000" dirty="0" smtClean="0">
                <a:latin typeface="KG Neatly Printed"/>
                <a:cs typeface="KG Neatly Printed"/>
              </a:rPr>
              <a:t>. </a:t>
            </a:r>
            <a:r>
              <a:rPr lang="en-US" sz="3000" i="1" dirty="0" smtClean="0">
                <a:latin typeface="KG Neatly Printed"/>
                <a:cs typeface="KG Neatly Printed"/>
              </a:rPr>
              <a:t>Handbook of Metacognition in Education</a:t>
            </a:r>
            <a:r>
              <a:rPr lang="en-US" sz="3000" dirty="0" smtClean="0">
                <a:latin typeface="KG Neatly Printed"/>
                <a:cs typeface="KG Neatly Printed"/>
              </a:rPr>
              <a:t>. New 	York: </a:t>
            </a:r>
            <a:r>
              <a:rPr lang="en-US" sz="3000" dirty="0" err="1" smtClean="0">
                <a:latin typeface="KG Neatly Printed"/>
                <a:cs typeface="KG Neatly Printed"/>
              </a:rPr>
              <a:t>Routledge</a:t>
            </a:r>
            <a:r>
              <a:rPr lang="en-US" sz="3000" dirty="0" smtClean="0">
                <a:latin typeface="KG Neatly Printed"/>
                <a:cs typeface="KG Neatly Printed"/>
              </a:rPr>
              <a:t/>
            </a:r>
            <a:br>
              <a:rPr lang="en-US" sz="3000" dirty="0" smtClean="0">
                <a:latin typeface="KG Neatly Printed"/>
                <a:cs typeface="KG Neatly Printed"/>
              </a:rPr>
            </a:br>
            <a:r>
              <a:rPr lang="en-US" sz="3000" dirty="0" err="1" smtClean="0">
                <a:latin typeface="KG Neatly Printed"/>
                <a:cs typeface="KG Neatly Printed"/>
              </a:rPr>
              <a:t>Neese</a:t>
            </a:r>
            <a:r>
              <a:rPr lang="en-US" sz="3000" dirty="0" smtClean="0">
                <a:latin typeface="KG Neatly Printed"/>
                <a:cs typeface="KG Neatly Printed"/>
              </a:rPr>
              <a:t>, B. (2017, January 25). The Key to Comprehension: Teaching Reading Strategies. Retrieved November 18, 	2018, from https://</a:t>
            </a:r>
            <a:r>
              <a:rPr lang="en-US" sz="3000" dirty="0" err="1" smtClean="0">
                <a:latin typeface="KG Neatly Printed"/>
                <a:cs typeface="KG Neatly Printed"/>
              </a:rPr>
              <a:t>online.seu.edu</a:t>
            </a:r>
            <a:r>
              <a:rPr lang="en-US" sz="3000" dirty="0" smtClean="0">
                <a:latin typeface="KG Neatly Printed"/>
                <a:cs typeface="KG Neatly Printed"/>
              </a:rPr>
              <a:t>/teaching-reading-strategies/</a:t>
            </a:r>
            <a:br>
              <a:rPr lang="en-US" sz="3000" dirty="0" smtClean="0">
                <a:latin typeface="KG Neatly Printed"/>
                <a:cs typeface="KG Neatly Printed"/>
              </a:rPr>
            </a:br>
            <a:r>
              <a:rPr lang="en-US" sz="3000" dirty="0" err="1" smtClean="0">
                <a:latin typeface="KG Neatly Printed"/>
                <a:cs typeface="KG Neatly Printed"/>
              </a:rPr>
              <a:t>Ruplay</a:t>
            </a:r>
            <a:r>
              <a:rPr lang="en-US" sz="3000" dirty="0" smtClean="0">
                <a:latin typeface="KG Neatly Printed"/>
                <a:cs typeface="KG Neatly Printed"/>
              </a:rPr>
              <a:t>, W. H., Blair, T. R., &amp; Nichols, W. D. (2009). Effective teaching instruction for struggling readers: The Role 	of Direct/explicit Teaching</a:t>
            </a:r>
            <a:r>
              <a:rPr lang="en-US" sz="3000" i="1" dirty="0" smtClean="0">
                <a:latin typeface="KG Neatly Printed"/>
                <a:cs typeface="KG Neatly Printed"/>
              </a:rPr>
              <a:t>. Reading &amp; Quarterly</a:t>
            </a:r>
            <a:r>
              <a:rPr lang="en-US" sz="3000" dirty="0" smtClean="0">
                <a:latin typeface="KG Neatly Printed"/>
                <a:cs typeface="KG Neatly Printed"/>
              </a:rPr>
              <a:t>, 25(2), 125-138.</a:t>
            </a:r>
          </a:p>
          <a:p>
            <a:r>
              <a:rPr lang="en-US" sz="3000" dirty="0" smtClean="0">
                <a:latin typeface="KG Neatly Printed"/>
                <a:cs typeface="KG Neatly Printed"/>
              </a:rPr>
              <a:t>Smith L. E., </a:t>
            </a:r>
            <a:r>
              <a:rPr lang="en-US" sz="3000" dirty="0" err="1" smtClean="0">
                <a:latin typeface="KG Neatly Printed"/>
                <a:cs typeface="KG Neatly Printed"/>
              </a:rPr>
              <a:t>Borkowski</a:t>
            </a:r>
            <a:r>
              <a:rPr lang="en-US" sz="3000" dirty="0" smtClean="0">
                <a:latin typeface="KG Neatly Printed"/>
                <a:cs typeface="KG Neatly Printed"/>
              </a:rPr>
              <a:t> J. G., &amp; Whitman T. L. (2008). From reading readiness to reading competence: The role of 	self-regulation in at-risk children. </a:t>
            </a:r>
            <a:r>
              <a:rPr lang="en-US" sz="3000" i="1" dirty="0" smtClean="0">
                <a:latin typeface="KG Neatly Printed"/>
                <a:cs typeface="KG Neatly Printed"/>
              </a:rPr>
              <a:t>Scientific Studies of Reading, </a:t>
            </a:r>
            <a:r>
              <a:rPr lang="en-US" sz="3000" dirty="0" smtClean="0">
                <a:latin typeface="KG Neatly Printed"/>
                <a:cs typeface="KG Neatly Printed"/>
              </a:rPr>
              <a:t>12, 131-152.</a:t>
            </a:r>
            <a:endParaRPr lang="en-US" sz="3000" dirty="0" smtClean="0">
              <a:latin typeface="KG Neatly Printed"/>
              <a:cs typeface="KG Neatly Printed"/>
            </a:endParaRPr>
          </a:p>
          <a:p>
            <a:pPr algn="ctr"/>
            <a:endParaRPr kumimoji="0" lang="en-US" sz="3000" b="0" i="0" u="none" strike="noStrike" cap="none" normalizeH="0" baseline="0" dirty="0" smtClean="0">
              <a:ln>
                <a:noFill/>
              </a:ln>
              <a:solidFill>
                <a:schemeClr val="tx1"/>
              </a:solidFill>
              <a:effectLst/>
              <a:latin typeface="KG Neatly Printed"/>
              <a:cs typeface="KG Neatly Printed"/>
            </a:endParaRPr>
          </a:p>
          <a:p>
            <a:pPr algn="ctr"/>
            <a:endParaRPr kumimoji="0" lang="en-US" sz="3000" b="0" i="0" u="none" strike="noStrike" cap="none" normalizeH="0" baseline="0" dirty="0">
              <a:ln>
                <a:noFill/>
              </a:ln>
              <a:solidFill>
                <a:schemeClr val="tx1"/>
              </a:solidFill>
              <a:effectLst/>
              <a:latin typeface="KG Neatly Printed"/>
              <a:cs typeface="KG Neatly Printed"/>
            </a:endParaRPr>
          </a:p>
        </p:txBody>
      </p:sp>
      <p:sp>
        <p:nvSpPr>
          <p:cNvPr id="28" name="Text Box 8"/>
          <p:cNvSpPr txBox="1">
            <a:spLocks noChangeArrowheads="1"/>
          </p:cNvSpPr>
          <p:nvPr/>
        </p:nvSpPr>
        <p:spPr bwMode="auto">
          <a:xfrm>
            <a:off x="457200" y="14859000"/>
            <a:ext cx="14401800" cy="2387464"/>
          </a:xfrm>
          <a:prstGeom prst="rect">
            <a:avLst/>
          </a:prstGeom>
          <a:solidFill>
            <a:srgbClr val="0021A5"/>
          </a:solidFill>
          <a:ln w="9525">
            <a:noFill/>
            <a:miter lim="800000"/>
            <a:headEnd/>
            <a:tailEnd/>
          </a:ln>
        </p:spPr>
        <p:txBody>
          <a:bodyPr wrap="square" lIns="78373" tIns="39187" rIns="78373" bIns="39187">
            <a:spAutoFit/>
          </a:bodyPr>
          <a:lstStyle/>
          <a:p>
            <a:pPr algn="ctr" defTabSz="784225">
              <a:spcBef>
                <a:spcPts val="0"/>
              </a:spcBef>
            </a:pPr>
            <a:r>
              <a:rPr lang="en-US" sz="7500" dirty="0" smtClean="0">
                <a:solidFill>
                  <a:schemeClr val="bg1"/>
                </a:solidFill>
                <a:latin typeface="KG Neatly Printed"/>
                <a:cs typeface="KG Neatly Printed"/>
              </a:rPr>
              <a:t>Background Research on</a:t>
            </a:r>
          </a:p>
          <a:p>
            <a:pPr algn="ctr" defTabSz="784225">
              <a:spcBef>
                <a:spcPts val="0"/>
              </a:spcBef>
            </a:pPr>
            <a:r>
              <a:rPr lang="en-US" sz="7500" dirty="0" smtClean="0">
                <a:solidFill>
                  <a:schemeClr val="bg1"/>
                </a:solidFill>
                <a:latin typeface="KG Neatly Printed"/>
                <a:cs typeface="KG Neatly Printed"/>
              </a:rPr>
              <a:t>Reading Comprehension</a:t>
            </a:r>
          </a:p>
        </p:txBody>
      </p:sp>
      <p:sp>
        <p:nvSpPr>
          <p:cNvPr id="29" name="Text Box 19"/>
          <p:cNvSpPr txBox="1">
            <a:spLocks noChangeArrowheads="1"/>
          </p:cNvSpPr>
          <p:nvPr/>
        </p:nvSpPr>
        <p:spPr bwMode="auto">
          <a:xfrm>
            <a:off x="32156400" y="21031200"/>
            <a:ext cx="14935200" cy="1233301"/>
          </a:xfrm>
          <a:prstGeom prst="rect">
            <a:avLst/>
          </a:prstGeom>
          <a:solidFill>
            <a:srgbClr val="0021A5"/>
          </a:solidFill>
          <a:ln w="9525">
            <a:noFill/>
            <a:miter lim="800000"/>
            <a:headEnd/>
            <a:tailEnd/>
          </a:ln>
        </p:spPr>
        <p:txBody>
          <a:bodyPr wrap="square" lIns="78373" tIns="39187" rIns="78373" bIns="39187">
            <a:spAutoFit/>
          </a:bodyPr>
          <a:lstStyle/>
          <a:p>
            <a:pPr algn="ctr" defTabSz="784225">
              <a:spcBef>
                <a:spcPct val="50000"/>
              </a:spcBef>
            </a:pPr>
            <a:r>
              <a:rPr lang="en-US" sz="7500" dirty="0" smtClean="0">
                <a:solidFill>
                  <a:schemeClr val="bg1"/>
                </a:solidFill>
                <a:latin typeface="KG Neatly Printed"/>
                <a:cs typeface="KG Neatly Printed"/>
              </a:rPr>
              <a:t>Recommendations</a:t>
            </a:r>
            <a:endParaRPr lang="en-US" sz="7500" dirty="0">
              <a:solidFill>
                <a:schemeClr val="bg1"/>
              </a:solidFill>
              <a:latin typeface="KG Neatly Printed"/>
              <a:cs typeface="KG Neatly Printed"/>
            </a:endParaRPr>
          </a:p>
        </p:txBody>
      </p:sp>
      <p:sp>
        <p:nvSpPr>
          <p:cNvPr id="3" name="TextBox 2"/>
          <p:cNvSpPr txBox="1"/>
          <p:nvPr/>
        </p:nvSpPr>
        <p:spPr>
          <a:xfrm>
            <a:off x="533400" y="8686801"/>
            <a:ext cx="14249400" cy="5478423"/>
          </a:xfrm>
          <a:prstGeom prst="rect">
            <a:avLst/>
          </a:prstGeom>
          <a:noFill/>
          <a:ln w="38100" cmpd="sng">
            <a:solidFill>
              <a:srgbClr val="FF6600"/>
            </a:solidFill>
          </a:ln>
        </p:spPr>
        <p:txBody>
          <a:bodyPr wrap="square" rtlCol="0">
            <a:spAutoFit/>
          </a:bodyPr>
          <a:lstStyle/>
          <a:p>
            <a:pPr algn="just"/>
            <a:r>
              <a:rPr lang="en-US" sz="5000" dirty="0" smtClean="0">
                <a:latin typeface="KG Neatly Printed"/>
                <a:cs typeface="KG Neatly Printed"/>
              </a:rPr>
              <a:t>Teaching strategies </a:t>
            </a:r>
            <a:r>
              <a:rPr lang="en-US" sz="5000" dirty="0">
                <a:latin typeface="KG Neatly Printed"/>
                <a:cs typeface="KG Neatly Printed"/>
              </a:rPr>
              <a:t>through direct </a:t>
            </a:r>
            <a:r>
              <a:rPr lang="en-US" sz="5000" dirty="0" smtClean="0">
                <a:latin typeface="KG Neatly Printed"/>
                <a:cs typeface="KG Neatly Printed"/>
              </a:rPr>
              <a:t>instruction </a:t>
            </a:r>
            <a:r>
              <a:rPr lang="en-US" sz="5000" dirty="0">
                <a:latin typeface="KG Neatly Printed"/>
                <a:cs typeface="KG Neatly Printed"/>
              </a:rPr>
              <a:t>is an evidence-based practice </a:t>
            </a:r>
            <a:r>
              <a:rPr lang="en-US" sz="5000" dirty="0" smtClean="0">
                <a:latin typeface="KG Neatly Printed"/>
                <a:cs typeface="KG Neatly Printed"/>
              </a:rPr>
              <a:t>and research reveals that </a:t>
            </a:r>
            <a:r>
              <a:rPr lang="en-US" sz="5000" dirty="0">
                <a:latin typeface="KG Neatly Printed"/>
                <a:cs typeface="KG Neatly Printed"/>
              </a:rPr>
              <a:t>the use of comprehension strategies contributes to reading performance </a:t>
            </a:r>
            <a:r>
              <a:rPr lang="en-US" sz="4000" dirty="0" smtClean="0">
                <a:latin typeface="KG Neatly Printed"/>
                <a:cs typeface="KG Neatly Printed"/>
              </a:rPr>
              <a:t>(Gutiérrez</a:t>
            </a:r>
            <a:r>
              <a:rPr lang="en-US" sz="4000" dirty="0">
                <a:latin typeface="KG Neatly Printed"/>
                <a:cs typeface="KG Neatly Printed"/>
              </a:rPr>
              <a:t>-</a:t>
            </a:r>
            <a:r>
              <a:rPr lang="en-US" sz="4000" dirty="0" err="1">
                <a:latin typeface="KG Neatly Printed"/>
                <a:cs typeface="KG Neatly Printed"/>
              </a:rPr>
              <a:t>Braojos</a:t>
            </a:r>
            <a:r>
              <a:rPr lang="en-US" sz="4000" dirty="0">
                <a:latin typeface="KG Neatly Printed"/>
                <a:cs typeface="KG Neatly Printed"/>
              </a:rPr>
              <a:t>, &amp; </a:t>
            </a:r>
            <a:r>
              <a:rPr lang="en-US" sz="4000" dirty="0" err="1">
                <a:latin typeface="KG Neatly Printed"/>
                <a:cs typeface="KG Neatly Printed"/>
              </a:rPr>
              <a:t>Salmerón</a:t>
            </a:r>
            <a:r>
              <a:rPr lang="en-US" sz="4000" dirty="0">
                <a:latin typeface="KG Neatly Printed"/>
                <a:cs typeface="KG Neatly Printed"/>
              </a:rPr>
              <a:t>-Pérez, 2012; Smith, </a:t>
            </a:r>
            <a:r>
              <a:rPr lang="en-US" sz="4000" dirty="0" err="1">
                <a:latin typeface="KG Neatly Printed"/>
                <a:cs typeface="KG Neatly Printed"/>
              </a:rPr>
              <a:t>Borkowski</a:t>
            </a:r>
            <a:r>
              <a:rPr lang="en-US" sz="4000" dirty="0">
                <a:latin typeface="KG Neatly Printed"/>
                <a:cs typeface="KG Neatly Printed"/>
              </a:rPr>
              <a:t>, &amp; Whitman, 2008)</a:t>
            </a:r>
            <a:r>
              <a:rPr lang="en-US" sz="5000" dirty="0" smtClean="0">
                <a:latin typeface="KG Neatly Printed"/>
                <a:cs typeface="KG Neatly Printed"/>
              </a:rPr>
              <a:t>. </a:t>
            </a:r>
            <a:r>
              <a:rPr lang="en-US" sz="5000" dirty="0">
                <a:latin typeface="KG Neatly Printed"/>
                <a:cs typeface="KG Neatly Printed"/>
              </a:rPr>
              <a:t>This poster communicates how to teach reading comprehension strategies through direct instruction </a:t>
            </a:r>
            <a:r>
              <a:rPr lang="en-US" sz="5000" dirty="0" smtClean="0">
                <a:latin typeface="KG Neatly Printed"/>
                <a:cs typeface="KG Neatly Printed"/>
              </a:rPr>
              <a:t>with students with </a:t>
            </a:r>
            <a:r>
              <a:rPr lang="en-US" sz="5000" dirty="0">
                <a:latin typeface="KG Neatly Printed"/>
                <a:cs typeface="KG Neatly Printed"/>
              </a:rPr>
              <a:t>language </a:t>
            </a:r>
            <a:r>
              <a:rPr lang="en-US" sz="5000" dirty="0" smtClean="0">
                <a:latin typeface="KG Neatly Printed"/>
                <a:cs typeface="KG Neatly Printed"/>
              </a:rPr>
              <a:t>impairments</a:t>
            </a:r>
            <a:r>
              <a:rPr lang="en-US" sz="5000" dirty="0" smtClean="0">
                <a:latin typeface="KG Neatly Printed"/>
                <a:cs typeface="KG Neatly Printed"/>
              </a:rPr>
              <a:t>.</a:t>
            </a:r>
          </a:p>
        </p:txBody>
      </p:sp>
      <p:pic>
        <p:nvPicPr>
          <p:cNvPr id="2" name="Picture 1" descr="Screen Shot 2018-11-18 at 7.06.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2600" y="14935200"/>
            <a:ext cx="4887562" cy="5943600"/>
          </a:xfrm>
          <a:prstGeom prst="rect">
            <a:avLst/>
          </a:prstGeom>
        </p:spPr>
      </p:pic>
      <p:pic>
        <p:nvPicPr>
          <p:cNvPr id="4" name="Picture 3" descr="Screen Shot 2018-11-18 at 7.05.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33800" y="11506200"/>
            <a:ext cx="5191436" cy="7696200"/>
          </a:xfrm>
          <a:prstGeom prst="rect">
            <a:avLst/>
          </a:prstGeom>
        </p:spPr>
      </p:pic>
      <p:pic>
        <p:nvPicPr>
          <p:cNvPr id="6" name="Picture 5" descr="Screen Shot 2018-11-18 at 7.01.3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42800" y="8991600"/>
            <a:ext cx="4650024" cy="5791200"/>
          </a:xfrm>
          <a:prstGeom prst="rect">
            <a:avLst/>
          </a:prstGeom>
        </p:spPr>
      </p:pic>
      <p:pic>
        <p:nvPicPr>
          <p:cNvPr id="7" name="Picture 6" descr="Screen Shot 2018-11-18 at 7.00.3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09400" y="14782800"/>
            <a:ext cx="4633103" cy="6166360"/>
          </a:xfrm>
          <a:prstGeom prst="rect">
            <a:avLst/>
          </a:prstGeom>
        </p:spPr>
      </p:pic>
      <p:pic>
        <p:nvPicPr>
          <p:cNvPr id="8" name="Picture 7" descr="Screen Shot 2018-11-18 at 6.59.5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32600" y="9144000"/>
            <a:ext cx="5410200" cy="5734812"/>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4020</TotalTime>
  <Words>587</Words>
  <Application>Microsoft Macintosh PowerPoint</Application>
  <PresentationFormat>Custom</PresentationFormat>
  <Paragraphs>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San Diego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Melodie Tune</dc:creator>
  <cp:lastModifiedBy>Martinelli</cp:lastModifiedBy>
  <cp:revision>86</cp:revision>
  <dcterms:created xsi:type="dcterms:W3CDTF">2005-07-11T22:37:37Z</dcterms:created>
  <dcterms:modified xsi:type="dcterms:W3CDTF">2018-11-29T20:18:47Z</dcterms:modified>
</cp:coreProperties>
</file>